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1" r:id="rId2"/>
    <p:sldId id="299" r:id="rId3"/>
    <p:sldId id="300" r:id="rId4"/>
    <p:sldId id="301" r:id="rId5"/>
    <p:sldId id="256" r:id="rId6"/>
    <p:sldId id="293" r:id="rId7"/>
    <p:sldId id="295" r:id="rId8"/>
    <p:sldId id="296" r:id="rId9"/>
    <p:sldId id="297" r:id="rId10"/>
    <p:sldId id="298" r:id="rId11"/>
    <p:sldId id="302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DF011-44D4-435D-981E-975B00FEADFC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20486-6ED8-4888-B0E7-39B2A4EA7D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629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8B5E-4A48-4FE1-958B-A91FB4B48AE5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A9B0-E9BA-4B94-A2FF-C052F7F69A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3433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8B5E-4A48-4FE1-958B-A91FB4B48AE5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A9B0-E9BA-4B94-A2FF-C052F7F69A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9671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8B5E-4A48-4FE1-958B-A91FB4B48AE5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A9B0-E9BA-4B94-A2FF-C052F7F69A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19022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7903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8B5E-4A48-4FE1-958B-A91FB4B48AE5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A9B0-E9BA-4B94-A2FF-C052F7F69A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035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8B5E-4A48-4FE1-958B-A91FB4B48AE5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A9B0-E9BA-4B94-A2FF-C052F7F69A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0848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8B5E-4A48-4FE1-958B-A91FB4B48AE5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A9B0-E9BA-4B94-A2FF-C052F7F69A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4844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8B5E-4A48-4FE1-958B-A91FB4B48AE5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A9B0-E9BA-4B94-A2FF-C052F7F69A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720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8B5E-4A48-4FE1-958B-A91FB4B48AE5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A9B0-E9BA-4B94-A2FF-C052F7F69A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493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8B5E-4A48-4FE1-958B-A91FB4B48AE5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A9B0-E9BA-4B94-A2FF-C052F7F69A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627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8B5E-4A48-4FE1-958B-A91FB4B48AE5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A9B0-E9BA-4B94-A2FF-C052F7F69A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6422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8B5E-4A48-4FE1-958B-A91FB4B48AE5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A9B0-E9BA-4B94-A2FF-C052F7F69A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4336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08B5E-4A48-4FE1-958B-A91FB4B48AE5}" type="datetimeFigureOut">
              <a:rPr lang="pt-BR" smtClean="0"/>
              <a:pPr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6A9B0-E9BA-4B94-A2FF-C052F7F69A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1954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9196220-C489-4E66-A26D-4F4A1E58C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5391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5C615AF9-8102-4BE6-B230-8306C491F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4170957"/>
              </p:ext>
            </p:extLst>
          </p:nvPr>
        </p:nvGraphicFramePr>
        <p:xfrm>
          <a:off x="728868" y="2150626"/>
          <a:ext cx="1007165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913">
                  <a:extLst>
                    <a:ext uri="{9D8B030D-6E8A-4147-A177-3AD203B41FA5}">
                      <a16:colId xmlns:a16="http://schemas.microsoft.com/office/drawing/2014/main" xmlns="" val="3695994988"/>
                    </a:ext>
                  </a:extLst>
                </a:gridCol>
                <a:gridCol w="2517913">
                  <a:extLst>
                    <a:ext uri="{9D8B030D-6E8A-4147-A177-3AD203B41FA5}">
                      <a16:colId xmlns:a16="http://schemas.microsoft.com/office/drawing/2014/main" xmlns="" val="1391290944"/>
                    </a:ext>
                  </a:extLst>
                </a:gridCol>
                <a:gridCol w="2517913">
                  <a:extLst>
                    <a:ext uri="{9D8B030D-6E8A-4147-A177-3AD203B41FA5}">
                      <a16:colId xmlns:a16="http://schemas.microsoft.com/office/drawing/2014/main" xmlns="" val="2255732379"/>
                    </a:ext>
                  </a:extLst>
                </a:gridCol>
                <a:gridCol w="2517913">
                  <a:extLst>
                    <a:ext uri="{9D8B030D-6E8A-4147-A177-3AD203B41FA5}">
                      <a16:colId xmlns:a16="http://schemas.microsoft.com/office/drawing/2014/main" xmlns="" val="148516514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tx1"/>
                          </a:solidFill>
                        </a:rPr>
                        <a:t>CAMPUS A.C. SIMÕES (56 cursos)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1610028"/>
                  </a:ext>
                </a:extLst>
              </a:tr>
              <a:tr h="430677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2018.1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2018.2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2019.1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2019.2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6191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5 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13 + 4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Área de saúde e Engenharias (14)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Todos os demais (13)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185389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pt-BR" sz="2400" dirty="0"/>
                        <a:t>* </a:t>
                      </a:r>
                      <a:r>
                        <a:rPr lang="pt-BR" sz="2000" dirty="0"/>
                        <a:t>2 licenciaturas já foram aprovadas em 2016 – adequações para atendimento das DCN</a:t>
                      </a:r>
                      <a:endParaRPr lang="pt-B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8756171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1E12DC52-A191-4B25-84AD-A9B4D1EE7A74}"/>
              </a:ext>
            </a:extLst>
          </p:cNvPr>
          <p:cNvSpPr txBox="1">
            <a:spLocks/>
          </p:cNvSpPr>
          <p:nvPr/>
        </p:nvSpPr>
        <p:spPr>
          <a:xfrm>
            <a:off x="851263" y="27368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/>
              <a:t>O GRANDE DESAFIO DA </a:t>
            </a:r>
            <a:r>
              <a:rPr lang="pt-BR" b="1" dirty="0" smtClean="0"/>
              <a:t>PROGRAD E DAS COORDENAÇÕES DE CURSO</a:t>
            </a:r>
            <a:endParaRPr lang="pt-BR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30DEE3DC-857A-48AE-BCC2-B1E676959E98}"/>
              </a:ext>
            </a:extLst>
          </p:cNvPr>
          <p:cNvSpPr/>
          <p:nvPr/>
        </p:nvSpPr>
        <p:spPr>
          <a:xfrm>
            <a:off x="970680" y="1575665"/>
            <a:ext cx="9975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O número de cursos com as alterações ao mesmo tempo</a:t>
            </a:r>
          </a:p>
        </p:txBody>
      </p:sp>
    </p:spTree>
    <p:extLst>
      <p:ext uri="{BB962C8B-B14F-4D97-AF65-F5344CB8AC3E}">
        <p14:creationId xmlns:p14="http://schemas.microsoft.com/office/powerpoint/2010/main" xmlns="" val="1373899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B6D711-2FA8-4F59-A7DB-D8EF3771D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EXEMPLO DE HORA-RELÓGIO/HORA-AULA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FCF977F-9D5E-4AAC-ABD2-EBFADD3BA8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90688"/>
            <a:ext cx="10293626" cy="366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268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B76A5578-0EE1-49EE-9B52-AFDCD5092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5926195"/>
              </p:ext>
            </p:extLst>
          </p:nvPr>
        </p:nvGraphicFramePr>
        <p:xfrm>
          <a:off x="394152" y="1488769"/>
          <a:ext cx="10946296" cy="1232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9535">
                  <a:extLst>
                    <a:ext uri="{9D8B030D-6E8A-4147-A177-3AD203B41FA5}">
                      <a16:colId xmlns:a16="http://schemas.microsoft.com/office/drawing/2014/main" xmlns="" val="3138043236"/>
                    </a:ext>
                  </a:extLst>
                </a:gridCol>
                <a:gridCol w="1204841">
                  <a:extLst>
                    <a:ext uri="{9D8B030D-6E8A-4147-A177-3AD203B41FA5}">
                      <a16:colId xmlns:a16="http://schemas.microsoft.com/office/drawing/2014/main" xmlns="" val="711850244"/>
                    </a:ext>
                  </a:extLst>
                </a:gridCol>
                <a:gridCol w="3983873">
                  <a:extLst>
                    <a:ext uri="{9D8B030D-6E8A-4147-A177-3AD203B41FA5}">
                      <a16:colId xmlns:a16="http://schemas.microsoft.com/office/drawing/2014/main" xmlns="" val="2360190210"/>
                    </a:ext>
                  </a:extLst>
                </a:gridCol>
                <a:gridCol w="1799486">
                  <a:extLst>
                    <a:ext uri="{9D8B030D-6E8A-4147-A177-3AD203B41FA5}">
                      <a16:colId xmlns:a16="http://schemas.microsoft.com/office/drawing/2014/main" xmlns="" val="271099883"/>
                    </a:ext>
                  </a:extLst>
                </a:gridCol>
                <a:gridCol w="1688561">
                  <a:extLst>
                    <a:ext uri="{9D8B030D-6E8A-4147-A177-3AD203B41FA5}">
                      <a16:colId xmlns:a16="http://schemas.microsoft.com/office/drawing/2014/main" xmlns="" val="4088295158"/>
                    </a:ext>
                  </a:extLst>
                </a:gridCol>
              </a:tblGrid>
              <a:tr h="45754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ARAPIRACA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CURSO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SEMESTRE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867708309"/>
                  </a:ext>
                </a:extLst>
              </a:tr>
              <a:tr h="3873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1257524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MEDICINA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INTEGRAL (M+V)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1º</a:t>
                      </a: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990631"/>
                  </a:ext>
                </a:extLst>
              </a:tr>
              <a:tr h="3873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102166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CIENCIAS BIOLÓGICAS LIC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MATUTINO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1º</a:t>
                      </a: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4987470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27758EF4-66EE-4059-96B3-D48AB6BB75E2}"/>
              </a:ext>
            </a:extLst>
          </p:cNvPr>
          <p:cNvSpPr txBox="1">
            <a:spLocks/>
          </p:cNvSpPr>
          <p:nvPr/>
        </p:nvSpPr>
        <p:spPr>
          <a:xfrm>
            <a:off x="824848" y="33163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/>
              <a:t>APRESENTAÇÃO DOS CURSOS 30 DE MAIO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8A7DF4DC-E9B6-47BA-87A2-5C93EFB70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0010074"/>
              </p:ext>
            </p:extLst>
          </p:nvPr>
        </p:nvGraphicFramePr>
        <p:xfrm>
          <a:off x="394152" y="3549482"/>
          <a:ext cx="10946296" cy="1619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9535">
                  <a:extLst>
                    <a:ext uri="{9D8B030D-6E8A-4147-A177-3AD203B41FA5}">
                      <a16:colId xmlns:a16="http://schemas.microsoft.com/office/drawing/2014/main" xmlns="" val="3138043236"/>
                    </a:ext>
                  </a:extLst>
                </a:gridCol>
                <a:gridCol w="1204841">
                  <a:extLst>
                    <a:ext uri="{9D8B030D-6E8A-4147-A177-3AD203B41FA5}">
                      <a16:colId xmlns:a16="http://schemas.microsoft.com/office/drawing/2014/main" xmlns="" val="711850244"/>
                    </a:ext>
                  </a:extLst>
                </a:gridCol>
                <a:gridCol w="3983873">
                  <a:extLst>
                    <a:ext uri="{9D8B030D-6E8A-4147-A177-3AD203B41FA5}">
                      <a16:colId xmlns:a16="http://schemas.microsoft.com/office/drawing/2014/main" xmlns="" val="2360190210"/>
                    </a:ext>
                  </a:extLst>
                </a:gridCol>
                <a:gridCol w="1799486">
                  <a:extLst>
                    <a:ext uri="{9D8B030D-6E8A-4147-A177-3AD203B41FA5}">
                      <a16:colId xmlns:a16="http://schemas.microsoft.com/office/drawing/2014/main" xmlns="" val="271099883"/>
                    </a:ext>
                  </a:extLst>
                </a:gridCol>
                <a:gridCol w="1688561">
                  <a:extLst>
                    <a:ext uri="{9D8B030D-6E8A-4147-A177-3AD203B41FA5}">
                      <a16:colId xmlns:a16="http://schemas.microsoft.com/office/drawing/2014/main" xmlns="" val="4088295158"/>
                    </a:ext>
                  </a:extLst>
                </a:gridCol>
              </a:tblGrid>
              <a:tr h="457543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SERTÃO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CURSO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SEMESTRE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867708309"/>
                  </a:ext>
                </a:extLst>
              </a:tr>
              <a:tr h="3873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1151167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GEOGRAFIA LIC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NOTURNO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1º</a:t>
                      </a: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990631"/>
                  </a:ext>
                </a:extLst>
              </a:tr>
              <a:tr h="3873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1151147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LETRAS - L PORTUGUESA LIC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VESPERTINO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1º</a:t>
                      </a: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4987470"/>
                  </a:ext>
                </a:extLst>
              </a:tr>
              <a:tr h="3873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1151164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ENGENHARIA CIVIL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MATUTINO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1º</a:t>
                      </a: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3748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494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BF08D5FD-7C08-4AED-BE1C-5AA6C918E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3484975"/>
              </p:ext>
            </p:extLst>
          </p:nvPr>
        </p:nvGraphicFramePr>
        <p:xfrm>
          <a:off x="622852" y="2118971"/>
          <a:ext cx="10946296" cy="2394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9535">
                  <a:extLst>
                    <a:ext uri="{9D8B030D-6E8A-4147-A177-3AD203B41FA5}">
                      <a16:colId xmlns:a16="http://schemas.microsoft.com/office/drawing/2014/main" xmlns="" val="3138043236"/>
                    </a:ext>
                  </a:extLst>
                </a:gridCol>
                <a:gridCol w="1204841">
                  <a:extLst>
                    <a:ext uri="{9D8B030D-6E8A-4147-A177-3AD203B41FA5}">
                      <a16:colId xmlns:a16="http://schemas.microsoft.com/office/drawing/2014/main" xmlns="" val="711850244"/>
                    </a:ext>
                  </a:extLst>
                </a:gridCol>
                <a:gridCol w="3983873">
                  <a:extLst>
                    <a:ext uri="{9D8B030D-6E8A-4147-A177-3AD203B41FA5}">
                      <a16:colId xmlns:a16="http://schemas.microsoft.com/office/drawing/2014/main" xmlns="" val="2360190210"/>
                    </a:ext>
                  </a:extLst>
                </a:gridCol>
                <a:gridCol w="1799486">
                  <a:extLst>
                    <a:ext uri="{9D8B030D-6E8A-4147-A177-3AD203B41FA5}">
                      <a16:colId xmlns:a16="http://schemas.microsoft.com/office/drawing/2014/main" xmlns="" val="271099883"/>
                    </a:ext>
                  </a:extLst>
                </a:gridCol>
                <a:gridCol w="1688561">
                  <a:extLst>
                    <a:ext uri="{9D8B030D-6E8A-4147-A177-3AD203B41FA5}">
                      <a16:colId xmlns:a16="http://schemas.microsoft.com/office/drawing/2014/main" xmlns="" val="4088295158"/>
                    </a:ext>
                  </a:extLst>
                </a:gridCol>
              </a:tblGrid>
              <a:tr h="457543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C. SIMÕES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CURSO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SEMESTRE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867708309"/>
                  </a:ext>
                </a:extLst>
              </a:tr>
              <a:tr h="3873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107487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CIÊNCIAS SOCIAIS LIC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NOTURNO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1º</a:t>
                      </a: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990631"/>
                  </a:ext>
                </a:extLst>
              </a:tr>
              <a:tr h="3873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107508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GEOGRAFIA LIC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NOTURNO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1º</a:t>
                      </a: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4987470"/>
                  </a:ext>
                </a:extLst>
              </a:tr>
              <a:tr h="3873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107512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HISTÓRIA LIC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NOTURNO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1º</a:t>
                      </a: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6865476"/>
                  </a:ext>
                </a:extLst>
              </a:tr>
              <a:tr h="3873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13215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MÚSICA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MATUTINO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1º</a:t>
                      </a: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0589023"/>
                  </a:ext>
                </a:extLst>
              </a:tr>
              <a:tr h="3873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PRONERA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INTEGRAL</a:t>
                      </a:r>
                    </a:p>
                  </a:txBody>
                  <a:tcPr marL="44450" marR="4445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1º</a:t>
                      </a: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3748167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FA156192-4EC3-4A01-B464-91038E9793AF}"/>
              </a:ext>
            </a:extLst>
          </p:cNvPr>
          <p:cNvSpPr txBox="1">
            <a:spLocks/>
          </p:cNvSpPr>
          <p:nvPr/>
        </p:nvSpPr>
        <p:spPr>
          <a:xfrm>
            <a:off x="838200" y="729200"/>
            <a:ext cx="10515600" cy="887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/>
              <a:t>APRESENTAÇÃO DOS CURSOS 30 DE MAIO</a:t>
            </a:r>
          </a:p>
        </p:txBody>
      </p:sp>
    </p:spTree>
    <p:extLst>
      <p:ext uri="{BB962C8B-B14F-4D97-AF65-F5344CB8AC3E}">
        <p14:creationId xmlns:p14="http://schemas.microsoft.com/office/powerpoint/2010/main" xmlns="" val="250133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269815D-584C-4B33-9A9C-DF29CF3A3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52" y="2504857"/>
            <a:ext cx="13644713" cy="160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C63DFBD4-68C5-4F15-91A2-9796766CF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6451768"/>
              </p:ext>
            </p:extLst>
          </p:nvPr>
        </p:nvGraphicFramePr>
        <p:xfrm>
          <a:off x="394152" y="1488769"/>
          <a:ext cx="10946296" cy="3943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9535">
                  <a:extLst>
                    <a:ext uri="{9D8B030D-6E8A-4147-A177-3AD203B41FA5}">
                      <a16:colId xmlns:a16="http://schemas.microsoft.com/office/drawing/2014/main" xmlns="" val="3138043236"/>
                    </a:ext>
                  </a:extLst>
                </a:gridCol>
                <a:gridCol w="1204841">
                  <a:extLst>
                    <a:ext uri="{9D8B030D-6E8A-4147-A177-3AD203B41FA5}">
                      <a16:colId xmlns:a16="http://schemas.microsoft.com/office/drawing/2014/main" xmlns="" val="711850244"/>
                    </a:ext>
                  </a:extLst>
                </a:gridCol>
                <a:gridCol w="3983873">
                  <a:extLst>
                    <a:ext uri="{9D8B030D-6E8A-4147-A177-3AD203B41FA5}">
                      <a16:colId xmlns:a16="http://schemas.microsoft.com/office/drawing/2014/main" xmlns="" val="2360190210"/>
                    </a:ext>
                  </a:extLst>
                </a:gridCol>
                <a:gridCol w="1799486">
                  <a:extLst>
                    <a:ext uri="{9D8B030D-6E8A-4147-A177-3AD203B41FA5}">
                      <a16:colId xmlns:a16="http://schemas.microsoft.com/office/drawing/2014/main" xmlns="" val="271099883"/>
                    </a:ext>
                  </a:extLst>
                </a:gridCol>
                <a:gridCol w="1688561">
                  <a:extLst>
                    <a:ext uri="{9D8B030D-6E8A-4147-A177-3AD203B41FA5}">
                      <a16:colId xmlns:a16="http://schemas.microsoft.com/office/drawing/2014/main" xmlns="" val="4088295158"/>
                    </a:ext>
                  </a:extLst>
                </a:gridCol>
              </a:tblGrid>
              <a:tr h="457543"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ARAPIRACA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CURSO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SEMESTRE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867708309"/>
                  </a:ext>
                </a:extLst>
              </a:tr>
              <a:tr h="3873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1151781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ADMINSTRAÇÃO PÚBLICA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NOTURNO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1º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990631"/>
                  </a:ext>
                </a:extLst>
              </a:tr>
              <a:tr h="3873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101942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CIENCIA DA COMPUTAÇÃO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VESPERTINO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1º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3748167"/>
                  </a:ext>
                </a:extLst>
              </a:tr>
              <a:tr h="3873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102154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ENGENHARIA DE PESCA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INTEGRAL (M+V)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1º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5287685"/>
                  </a:ext>
                </a:extLst>
              </a:tr>
              <a:tr h="3873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1288845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ENGENHARIA DE PRODUÇÃO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INTEGRAL (M+V)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1º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997111"/>
                  </a:ext>
                </a:extLst>
              </a:tr>
              <a:tr h="3873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102150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FÍSICA LIC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VESPERTINO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1º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1626234"/>
                  </a:ext>
                </a:extLst>
              </a:tr>
              <a:tr h="3873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1151780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LETRAS - L PORTUGUESA LIC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NOTURNO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1º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1699201"/>
                  </a:ext>
                </a:extLst>
              </a:tr>
              <a:tr h="3873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102152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MATEMÁTICA LIC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VESPERTINO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1º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6751432"/>
                  </a:ext>
                </a:extLst>
              </a:tr>
              <a:tr h="3873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102158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SERVIÇO SOCIAL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VESPERTINO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1º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3822876"/>
                  </a:ext>
                </a:extLst>
              </a:tr>
              <a:tr h="3873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102160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ZOOTECNIA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INTEGRAL (M+V)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1º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2060711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F86E6D-8925-49E5-A4C6-516218C92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848" y="331634"/>
            <a:ext cx="10515600" cy="1325563"/>
          </a:xfrm>
        </p:spPr>
        <p:txBody>
          <a:bodyPr/>
          <a:lstStyle/>
          <a:p>
            <a:pPr algn="ctr"/>
            <a:r>
              <a:rPr lang="pt-BR" b="1" dirty="0"/>
              <a:t>APRESENTAÇÃO DOS CURSOS </a:t>
            </a:r>
            <a:r>
              <a:rPr lang="pt-BR" b="1" dirty="0" smtClean="0"/>
              <a:t>04 </a:t>
            </a:r>
            <a:r>
              <a:rPr lang="pt-BR" b="1" dirty="0"/>
              <a:t>DE </a:t>
            </a:r>
            <a:r>
              <a:rPr lang="pt-BR" b="1" dirty="0" smtClean="0"/>
              <a:t>JUNHO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28654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8C468483-EC8C-444D-8CBA-795FC5280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1325563"/>
          </a:xfrm>
        </p:spPr>
        <p:txBody>
          <a:bodyPr/>
          <a:lstStyle/>
          <a:p>
            <a:pPr algn="ctr"/>
            <a:r>
              <a:rPr lang="pt-BR" b="1" dirty="0"/>
              <a:t>CONSIDERAÇÕES INICIAIS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6A9A91E6-B1D2-4628-959E-0E4CB717F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381"/>
            <a:ext cx="10515600" cy="2269297"/>
          </a:xfrm>
        </p:spPr>
        <p:txBody>
          <a:bodyPr>
            <a:normAutofit lnSpcReduction="10000"/>
          </a:bodyPr>
          <a:lstStyle/>
          <a:p>
            <a:r>
              <a:rPr lang="pt-BR" dirty="0"/>
              <a:t>Reformulação de Projeto Pedagógico - processo </a:t>
            </a:r>
            <a:r>
              <a:rPr lang="pt-BR" dirty="0" smtClean="0"/>
              <a:t>que visa a melhoria da qualidade dos </a:t>
            </a:r>
            <a:r>
              <a:rPr lang="pt-BR" dirty="0"/>
              <a:t>cursos </a:t>
            </a:r>
            <a:r>
              <a:rPr lang="pt-BR" dirty="0" smtClean="0"/>
              <a:t>de graduação; </a:t>
            </a:r>
            <a:endParaRPr lang="pt-BR" dirty="0"/>
          </a:p>
          <a:p>
            <a:r>
              <a:rPr lang="pt-BR" dirty="0"/>
              <a:t>Atendimento às </a:t>
            </a:r>
            <a:r>
              <a:rPr lang="pt-BR" dirty="0" smtClean="0"/>
              <a:t>legislações; </a:t>
            </a:r>
            <a:endParaRPr lang="pt-BR" dirty="0"/>
          </a:p>
          <a:p>
            <a:r>
              <a:rPr lang="pt-BR" dirty="0"/>
              <a:t>Cursos Edital 05/2018 – propostas de cursos em </a:t>
            </a:r>
            <a:r>
              <a:rPr lang="pt-BR" dirty="0" smtClean="0"/>
              <a:t>EAD/UAB</a:t>
            </a:r>
          </a:p>
          <a:p>
            <a:r>
              <a:rPr lang="pt-BR" dirty="0" smtClean="0"/>
              <a:t>Edital PRONERA - CECA. 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9084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11EEB3-58D5-40DF-86FC-810B09BA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DESAFIOS COLETIVOS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699CD0E-BBDE-4246-BD06-47AC7D917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spcAft>
                <a:spcPts val="1000"/>
              </a:spcAft>
            </a:pPr>
            <a:r>
              <a:rPr lang="pt-BR" dirty="0"/>
              <a:t>Alterações obrigatórias para atendimento às Diretrizes Curriculares</a:t>
            </a:r>
          </a:p>
          <a:p>
            <a:pPr algn="just">
              <a:spcAft>
                <a:spcPts val="1000"/>
              </a:spcAft>
            </a:pPr>
            <a:r>
              <a:rPr lang="pt-BR" dirty="0"/>
              <a:t>Elementos transversais ao currículo (questões de Ed. Ambiental, Relações étnico-raciais, Direitos Humanos, Libras, Acessibilidade, Pessoas com Necessidades Especiais e Transtorno do Espectro Autista, </a:t>
            </a:r>
            <a:r>
              <a:rPr lang="pt-BR" dirty="0" err="1"/>
              <a:t>etc</a:t>
            </a:r>
            <a:r>
              <a:rPr lang="pt-BR" dirty="0"/>
              <a:t>) </a:t>
            </a:r>
          </a:p>
          <a:p>
            <a:pPr algn="just">
              <a:spcAft>
                <a:spcPts val="1000"/>
              </a:spcAft>
            </a:pPr>
            <a:r>
              <a:rPr lang="pt-BR" dirty="0"/>
              <a:t>Cursos noturnos com 1 período a mais que os cursos diurnos</a:t>
            </a:r>
          </a:p>
          <a:p>
            <a:pPr algn="just">
              <a:spcAft>
                <a:spcPts val="1000"/>
              </a:spcAft>
            </a:pPr>
            <a:r>
              <a:rPr lang="pt-BR" dirty="0" err="1"/>
              <a:t>Curricularização</a:t>
            </a:r>
            <a:r>
              <a:rPr lang="pt-BR" dirty="0"/>
              <a:t> da extensão</a:t>
            </a:r>
          </a:p>
          <a:p>
            <a:pPr algn="just">
              <a:spcAft>
                <a:spcPts val="1000"/>
              </a:spcAft>
            </a:pPr>
            <a:r>
              <a:rPr lang="pt-BR" dirty="0"/>
              <a:t>Carga horária mínima e tempo de integralização </a:t>
            </a:r>
          </a:p>
          <a:p>
            <a:pPr algn="just">
              <a:spcAft>
                <a:spcPts val="1000"/>
              </a:spcAft>
            </a:pPr>
            <a:r>
              <a:rPr lang="pt-BR" dirty="0"/>
              <a:t>Compreensão do que é “hora-aula” e “hora-relógio” </a:t>
            </a:r>
          </a:p>
        </p:txBody>
      </p:sp>
    </p:spTree>
    <p:extLst>
      <p:ext uri="{BB962C8B-B14F-4D97-AF65-F5344CB8AC3E}">
        <p14:creationId xmlns:p14="http://schemas.microsoft.com/office/powerpoint/2010/main" xmlns="" val="24419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F6E9F4-8A89-43AA-A2B4-12DF7AE8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DESAFIOS PARA OS CAMPI FORA DE SEDE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F44E847-0801-43BC-AC20-47F1CBA3A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Superação do modelo de troncos e eixos</a:t>
            </a:r>
          </a:p>
          <a:p>
            <a:pPr marL="0" indent="0">
              <a:buNone/>
            </a:pPr>
            <a:endParaRPr lang="pt-BR" dirty="0"/>
          </a:p>
          <a:p>
            <a:pPr lvl="1"/>
            <a:r>
              <a:rPr lang="pt-BR" dirty="0"/>
              <a:t>Relatórios E-MEC</a:t>
            </a:r>
          </a:p>
          <a:p>
            <a:pPr lvl="1"/>
            <a:r>
              <a:rPr lang="pt-BR" dirty="0"/>
              <a:t>Parecer do Conselho Nacional </a:t>
            </a:r>
          </a:p>
          <a:p>
            <a:pPr lvl="1"/>
            <a:r>
              <a:rPr lang="pt-BR" dirty="0"/>
              <a:t>Diretrizes Curriculares </a:t>
            </a:r>
          </a:p>
          <a:p>
            <a:pPr lvl="1"/>
            <a:r>
              <a:rPr lang="pt-BR" dirty="0"/>
              <a:t>Questionamentos dos docentes</a:t>
            </a:r>
          </a:p>
          <a:p>
            <a:pPr marL="457200" lvl="1" indent="0">
              <a:buNone/>
            </a:pPr>
            <a:endParaRPr lang="pt-BR" dirty="0"/>
          </a:p>
          <a:p>
            <a:r>
              <a:rPr lang="pt-BR" dirty="0"/>
              <a:t>Equilíbrio entre disciplinas/formação e cargas horárias dos docentes 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5644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B78D36-723A-46E6-83BE-C490DDFF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132176"/>
            <a:ext cx="10515600" cy="1325563"/>
          </a:xfrm>
        </p:spPr>
        <p:txBody>
          <a:bodyPr/>
          <a:lstStyle/>
          <a:p>
            <a:pPr algn="ctr"/>
            <a:r>
              <a:rPr lang="pt-BR" b="1" dirty="0"/>
              <a:t>DESAFIOS PARA AS LICENCIATURAS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7DBA119-73AB-4D2A-B806-7F355519A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739"/>
            <a:ext cx="10515600" cy="47192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3500" b="1" dirty="0"/>
              <a:t>Cumprimento da nova DCN</a:t>
            </a:r>
            <a:r>
              <a:rPr lang="pt-BR" dirty="0"/>
              <a:t> (Resolução 02/2015)</a:t>
            </a:r>
          </a:p>
          <a:p>
            <a:pPr marL="514350" indent="-514350" algn="just">
              <a:buAutoNum type="arabicPeriod"/>
            </a:pPr>
            <a:r>
              <a:rPr lang="pt-BR" dirty="0"/>
              <a:t>Carga horária mínima -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3200 horas</a:t>
            </a:r>
          </a:p>
          <a:p>
            <a:pPr marL="514350" indent="-514350" algn="just">
              <a:buAutoNum type="arabicPeriod"/>
            </a:pPr>
            <a:r>
              <a:rPr lang="pt-BR" dirty="0"/>
              <a:t>Atividades Acadêmicas Científico-Culturais – </a:t>
            </a:r>
            <a:r>
              <a:rPr lang="pt-BR" b="1" dirty="0"/>
              <a:t>200 horas</a:t>
            </a:r>
          </a:p>
          <a:p>
            <a:pPr marL="514350" indent="-514350" algn="just">
              <a:buAutoNum type="arabicPeriod"/>
            </a:pPr>
            <a:r>
              <a:rPr lang="pt-BR" dirty="0"/>
              <a:t>Estágio Supervisionado – </a:t>
            </a:r>
            <a:r>
              <a:rPr lang="pt-BR" b="1" dirty="0"/>
              <a:t>400 horas</a:t>
            </a:r>
            <a:endParaRPr lang="pt-BR" dirty="0"/>
          </a:p>
          <a:p>
            <a:pPr marL="514350" indent="-514350" algn="just">
              <a:buAutoNum type="arabicPeriod"/>
            </a:pPr>
            <a:r>
              <a:rPr lang="pt-BR" dirty="0"/>
              <a:t>Disciplinas divididas em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3 núcleos </a:t>
            </a:r>
            <a:r>
              <a:rPr lang="pt-BR" dirty="0"/>
              <a:t>(Art. 12): Núcleo de Formação Geral; Núcleo de Aprofundamento e diversificação; Núcleo de Estudos Integradores</a:t>
            </a:r>
          </a:p>
          <a:p>
            <a:pPr marL="514350" indent="-514350" algn="just">
              <a:buAutoNum type="arabicPeriod"/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1/5 da carga horária total do curso </a:t>
            </a:r>
            <a:r>
              <a:rPr lang="pt-BR" dirty="0"/>
              <a:t>dedicado às dimensões pedagógicas (Art. 13) – regulamentação pela Resolução  CONSUNI 06/2018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pt-BR" dirty="0"/>
              <a:t>Prática como componente curricular –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400 horas</a:t>
            </a:r>
          </a:p>
          <a:p>
            <a:pPr marL="514350" indent="-514350" algn="just">
              <a:buAutoNum type="arabicPeriod"/>
            </a:pPr>
            <a:r>
              <a:rPr lang="pt-BR" dirty="0" err="1"/>
              <a:t>Curricularização</a:t>
            </a:r>
            <a:r>
              <a:rPr lang="pt-BR" dirty="0"/>
              <a:t> da Extensão –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10% da carga horária total </a:t>
            </a:r>
            <a:r>
              <a:rPr lang="pt-BR" dirty="0"/>
              <a:t>do curso</a:t>
            </a:r>
          </a:p>
        </p:txBody>
      </p:sp>
    </p:spTree>
    <p:extLst>
      <p:ext uri="{BB962C8B-B14F-4D97-AF65-F5344CB8AC3E}">
        <p14:creationId xmlns:p14="http://schemas.microsoft.com/office/powerpoint/2010/main" xmlns="" val="4864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D596E4-BA22-4CD6-8C37-859E858B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689"/>
            <a:ext cx="10515600" cy="1325563"/>
          </a:xfrm>
        </p:spPr>
        <p:txBody>
          <a:bodyPr/>
          <a:lstStyle/>
          <a:p>
            <a:pPr algn="ctr"/>
            <a:r>
              <a:rPr lang="pt-BR" b="1" dirty="0"/>
              <a:t>O GRANDE DESAFIO DA </a:t>
            </a:r>
            <a:r>
              <a:rPr lang="pt-BR" b="1" dirty="0" smtClean="0"/>
              <a:t>PROGRAD E DAS COORDENAÇÕES DE CURSO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B804104-E93B-4016-9D91-C15E1A7F0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252"/>
            <a:ext cx="10515600" cy="4639711"/>
          </a:xfrm>
        </p:spPr>
        <p:txBody>
          <a:bodyPr/>
          <a:lstStyle/>
          <a:p>
            <a:r>
              <a:rPr lang="pt-BR" dirty="0"/>
              <a:t>O número de cursos com as alterações, ao mesmo tempo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5CA0C50B-6883-4EC8-A8D2-1E7D40BD2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4741768"/>
              </p:ext>
            </p:extLst>
          </p:nvPr>
        </p:nvGraphicFramePr>
        <p:xfrm>
          <a:off x="662609" y="2387441"/>
          <a:ext cx="10349948" cy="3789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974">
                  <a:extLst>
                    <a:ext uri="{9D8B030D-6E8A-4147-A177-3AD203B41FA5}">
                      <a16:colId xmlns:a16="http://schemas.microsoft.com/office/drawing/2014/main" xmlns="" val="2382246537"/>
                    </a:ext>
                  </a:extLst>
                </a:gridCol>
                <a:gridCol w="5174974">
                  <a:extLst>
                    <a:ext uri="{9D8B030D-6E8A-4147-A177-3AD203B41FA5}">
                      <a16:colId xmlns:a16="http://schemas.microsoft.com/office/drawing/2014/main" xmlns="" val="233211502"/>
                    </a:ext>
                  </a:extLst>
                </a:gridCol>
              </a:tblGrid>
              <a:tr h="631587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CAMPUS ARAPIRACA (23 cursos)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1511231"/>
                  </a:ext>
                </a:extLst>
              </a:tr>
              <a:tr h="631587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2018.1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2018.2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19796131"/>
                  </a:ext>
                </a:extLst>
              </a:tr>
              <a:tr h="6315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11 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12 Cursos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9465020"/>
                  </a:ext>
                </a:extLst>
              </a:tr>
              <a:tr h="631587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CAMPUS SERTÃO (7 cursos)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2687570"/>
                  </a:ext>
                </a:extLst>
              </a:tr>
              <a:tr h="631587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 Cursos*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3 Cursos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103503"/>
                  </a:ext>
                </a:extLst>
              </a:tr>
              <a:tr h="631587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* 2 Cursos de Santana do Ipanema já aprovados em 2017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628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5185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517</Words>
  <Application>Microsoft Office PowerPoint</Application>
  <PresentationFormat>Personalizar</PresentationFormat>
  <Paragraphs>154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APRESENTAÇÃO DOS CURSOS 04 DE JUNHO</vt:lpstr>
      <vt:lpstr>CONSIDERAÇÕES INICIAIS</vt:lpstr>
      <vt:lpstr>DESAFIOS COLETIVOS</vt:lpstr>
      <vt:lpstr>DESAFIOS PARA OS CAMPI FORA DE SEDE</vt:lpstr>
      <vt:lpstr>DESAFIOS PARA AS LICENCIATURAS</vt:lpstr>
      <vt:lpstr>O GRANDE DESAFIO DA PROGRAD E DAS COORDENAÇÕES DE CURSO</vt:lpstr>
      <vt:lpstr>Slide 10</vt:lpstr>
      <vt:lpstr>EXEMPLO DE HORA-RELÓGIO/HORA-AULA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Rafael do Prado Silva</dc:creator>
  <cp:lastModifiedBy>UFAL</cp:lastModifiedBy>
  <cp:revision>86</cp:revision>
  <dcterms:created xsi:type="dcterms:W3CDTF">2017-01-19T17:57:03Z</dcterms:created>
  <dcterms:modified xsi:type="dcterms:W3CDTF">2018-05-30T14:52:13Z</dcterms:modified>
</cp:coreProperties>
</file>